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77" r:id="rId7"/>
    <p:sldId id="281" r:id="rId8"/>
    <p:sldId id="276" r:id="rId9"/>
    <p:sldId id="264" r:id="rId10"/>
    <p:sldId id="278" r:id="rId11"/>
    <p:sldId id="279" r:id="rId12"/>
    <p:sldId id="280" r:id="rId13"/>
    <p:sldId id="282" r:id="rId14"/>
    <p:sldId id="283" r:id="rId15"/>
    <p:sldId id="274" r:id="rId16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41" autoAdjust="0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knihovna.cvut.cz/podpora-vedy/publikovani/orcid-na-cvut#jak-ziskat-orcid-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1700" b="1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noProof="0" dirty="0"/>
        </a:p>
        <a:p>
          <a:pPr rtl="0"/>
          <a:endParaRPr lang="cs-CZ" sz="1700" b="1" noProof="0" dirty="0"/>
        </a:p>
        <a:p>
          <a:pPr rtl="0"/>
          <a:r>
            <a:rPr lang="cs-CZ" sz="1700" b="1" noProof="0" dirty="0"/>
            <a:t>http://knihovna.cvut.cz/podpora-vedy/publikovani/orcid-na-cvut#co-kdyz-orcid-id-uz-mam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0" dirty="0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3000" b="1" noProof="0" dirty="0"/>
            <a:t>ORCID</a:t>
          </a:r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0" dirty="0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1700" b="0" noProof="0" dirty="0"/>
            <a:t>Afiliace</a:t>
          </a:r>
        </a:p>
        <a:p>
          <a:pPr rtl="0"/>
          <a:r>
            <a:rPr lang="cs-CZ" sz="1700" b="1" noProof="0" dirty="0"/>
            <a:t>„</a:t>
          </a:r>
          <a:r>
            <a:rPr lang="en-US" sz="1700" b="1" i="0" dirty="0"/>
            <a:t>Czech Technical </a:t>
          </a:r>
          <a:endParaRPr lang="cs-CZ" sz="1700" b="1" i="0" dirty="0"/>
        </a:p>
        <a:p>
          <a:pPr rtl="0"/>
          <a:r>
            <a:rPr lang="en-US" sz="1700" b="1" i="0" dirty="0"/>
            <a:t>University in Prague</a:t>
          </a:r>
          <a:r>
            <a:rPr lang="cs-CZ" sz="1700" b="1" i="0" dirty="0"/>
            <a:t>“</a:t>
          </a:r>
          <a:endParaRPr lang="cs-CZ" sz="1700" b="1" noProof="0" dirty="0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0" dirty="0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ScaleX="110018" custScaleY="113322" custLinFactNeighborX="3876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 custLinFactNeighborX="-14167" custLinFactNeighborY="54262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53932" custLinFactY="-2802" custLinFactNeighborX="-100000" custLinFactNeighborY="-100000"/>
      <dgm:spPr/>
    </dgm:pt>
    <dgm:pt modelId="{2682D7C4-37F7-4CA1-B102-AED7627E9C93}" type="pres">
      <dgm:prSet presAssocID="{B388C4F7-DD86-40E4-BA83-6838C8E845B2}" presName="Accent6" presStyleLbl="node1" presStyleIdx="5" presStyleCnt="13" custLinFactNeighborX="-94345" custLinFactNeighborY="39984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21909" custLinFactNeighborY="-2011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 custLinFactY="-5182" custLinFactNeighborX="-10351" custLinFactNeighborY="-100000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84338" custScaleY="172297" custLinFactNeighborX="22013" custLinFactNeighborY="-5070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 custLinFactX="98621" custLinFactNeighborX="100000" custLinFactNeighborY="69451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688748" y="146119"/>
          <a:ext cx="4592844" cy="4730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>
              <a:hlinkClick xmlns:r="http://schemas.openxmlformats.org/officeDocument/2006/relationships" r:id="rId1"/>
            </a:rPr>
            <a:t>http://knihovna.cvut.cz/podpora-vedy/publikovani/orcid-na-cvut#jak-ziskat-orcid-id</a:t>
          </a: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b="1" kern="1200" noProof="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http://knihovna.cvut.cz/podpora-vedy/publikovani/orcid-na-cvut#co-kdyz-orcid-id-uz-mam</a:t>
          </a:r>
        </a:p>
      </dsp:txBody>
      <dsp:txXfrm>
        <a:off x="2361354" y="838910"/>
        <a:ext cx="3247632" cy="3345090"/>
      </dsp:txXfrm>
    </dsp:sp>
    <dsp:sp modelId="{8A0FF0D8-0AF7-44A4-833E-7EA23A507B5A}">
      <dsp:nvSpPr>
        <dsp:cNvPr id="0" name=""/>
        <dsp:cNvSpPr/>
      </dsp:nvSpPr>
      <dsp:spPr>
        <a:xfrm>
          <a:off x="4118000" y="233990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3018637" y="428856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6131680" y="2300976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4570633" y="4646518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596651" y="547893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737201" y="2953239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0" y="473605"/>
          <a:ext cx="2422979" cy="24222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noProof="0" dirty="0"/>
            <a:t>ORCID</a:t>
          </a:r>
        </a:p>
      </dsp:txBody>
      <dsp:txXfrm>
        <a:off x="354837" y="828329"/>
        <a:ext cx="1713305" cy="1712757"/>
      </dsp:txXfrm>
    </dsp:sp>
    <dsp:sp modelId="{2470B0FE-F3CE-48F3-AE82-73016C487D68}">
      <dsp:nvSpPr>
        <dsp:cNvPr id="0" name=""/>
        <dsp:cNvSpPr/>
      </dsp:nvSpPr>
      <dsp:spPr>
        <a:xfrm>
          <a:off x="3600229" y="420121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590877" y="3371722"/>
          <a:ext cx="839273" cy="839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5691600" y="-233990"/>
          <a:ext cx="3128548" cy="29232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noProof="0" dirty="0"/>
            <a:t>Afiliace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noProof="0" dirty="0"/>
            <a:t>„</a:t>
          </a:r>
          <a:r>
            <a:rPr lang="en-US" sz="1700" b="1" i="0" kern="1200" dirty="0"/>
            <a:t>Czech Technical </a:t>
          </a:r>
          <a:endParaRPr lang="cs-CZ" sz="1700" b="1" i="0" kern="1200" dirty="0"/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University in Prague</a:t>
          </a:r>
          <a:r>
            <a:rPr lang="cs-CZ" sz="1700" b="1" i="0" kern="1200" dirty="0"/>
            <a:t>“</a:t>
          </a:r>
          <a:endParaRPr lang="cs-CZ" sz="1700" b="1" kern="1200" noProof="0" dirty="0"/>
        </a:p>
      </dsp:txBody>
      <dsp:txXfrm>
        <a:off x="6149765" y="194111"/>
        <a:ext cx="2212218" cy="2067055"/>
      </dsp:txXfrm>
    </dsp:sp>
    <dsp:sp modelId="{0DF8FB3E-B0B0-40D8-B039-0C7B496BBA97}">
      <dsp:nvSpPr>
        <dsp:cNvPr id="0" name=""/>
        <dsp:cNvSpPr/>
      </dsp:nvSpPr>
      <dsp:spPr>
        <a:xfrm>
          <a:off x="5581489" y="1550726"/>
          <a:ext cx="464279" cy="464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271782" y="43704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4291933" y="4125291"/>
          <a:ext cx="336175" cy="336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19.03.2024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19.03.2024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4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3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C00CF4B-75E1-4069-9228-48368763701A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65597-5211-4D76-BD38-D1825B3A8D26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76A56-6FA8-42BD-A543-E649321FBE22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02D32-3994-4F71-BCE2-7162588AFF46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68E6B-913B-4D65-AEC6-E41218CCDA13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037F9-F705-4A4D-8C79-0245D3D27505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0B59-3EDE-4813-928E-4963729CFC03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763D1-270E-4084-95ED-11B62870476E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51D04-39EA-4C4B-97F9-2DBD804F0C20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B8EED-0E67-47E6-B183-62FABFA7E240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A5A84-5247-446B-A327-8073E1B29894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DCD1E2-1D21-43B0-8328-244CF72E2D3A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941AA-B636-45B7-9A2C-2BF05351A50C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AD43-3438-42AE-AD8F-63E2CB0D3D6D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EDEF93-569B-49F4-880A-F6599D291D48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5B83-34CF-4479-A002-17C6682A0576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56D71-A7D2-4669-BDAD-A0CF86168BAC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D25744E-2EA1-44B8-A398-CE49F4EEBA14}" type="datetime1">
              <a:rPr lang="cs-CZ" noProof="0" smtClean="0"/>
              <a:t>19.03.2024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edu.fjfi.cvut.cz/edu/Vyhlasky/Vyhlaska_%20SO_06_2023.pdf" TargetMode="External"/><Relationship Id="rId7" Type="http://schemas.openxmlformats.org/officeDocument/2006/relationships/hyperlink" Target="https://www.cvut.cz/logo-a-graficky-manual" TargetMode="External"/><Relationship Id="rId2" Type="http://schemas.openxmlformats.org/officeDocument/2006/relationships/hyperlink" Target="chrome-extension://efaidnbmnnnibpcajpcglclefindmkaj/https:/edu.fjfi.cvut.cz/edu/Vyhlasky/Vyhlaska%20_SO_05_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fe.fjfi.cvut.cz/vyuka/bakalarske-a-magisterske-studium/pokyny-k-vypracovani" TargetMode="External"/><Relationship Id="rId5" Type="http://schemas.openxmlformats.org/officeDocument/2006/relationships/hyperlink" Target="https://www.fjfi.cvut.cz/cz/studium/otazky-k-szz" TargetMode="External"/><Relationship Id="rId4" Type="http://schemas.openxmlformats.org/officeDocument/2006/relationships/hyperlink" Target="https://campuscvut.sharepoint.com/sites/FJFI-14900/Sdilene%20dokumenty/Forms/AllItems.aspx?id=%2Fsites%2FFJFI%2D14900%2FSdilene%20dokumenty%2FP%C5%99%C3%ADkazy%20a%20sm%C4%9Brnice%2FSm%C4%9Brnice%20prod%C4%9Bkana%20pro%20pedagogiku%2FFJFI%5FSP%5F2024%5F01%5FV02%2Epdf&amp;viewid=4a40b9d3%2De38d%2D4fa8%2D8140%2D0fbc0cff08df&amp;parent=%2Fsites%2FFJFI%2D14900%2FSdilene%20dokumenty%2FP%C5%99%C3%ADkazy%20a%20sm%C4%9Brnice%2FSm%C4%9Brnice%20prod%C4%9Bkana%20pro%20pedagogik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vut.cz/handle/10467/3262" TargetMode="External"/><Relationship Id="rId2" Type="http://schemas.openxmlformats.org/officeDocument/2006/relationships/hyperlink" Target="https://www.cvut.cz/logo-a-graficky-manu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e.fjfi.cvut.cz/cz/vyuka/bakalarske-a-magisterske-studium/pokyny-k-vypracova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jfi.cvut.cz/cz/studium/otazky-k-szz" TargetMode="External"/><Relationship Id="rId2" Type="http://schemas.openxmlformats.org/officeDocument/2006/relationships/hyperlink" Target="https://www.kfe.fjfi.cvut.cz/cz/vyuka/bakalarske-a-magisterske-studium/tematicke-okruhy-k-sz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e.fjfi.cvut.cz/images/15_2022_Organizace_SZZ_nov_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2554817"/>
            <a:ext cx="7676696" cy="2421464"/>
          </a:xfrm>
        </p:spPr>
        <p:txBody>
          <a:bodyPr rtlCol="0">
            <a:normAutofit/>
          </a:bodyPr>
          <a:lstStyle/>
          <a:p>
            <a:r>
              <a:rPr lang="cs-CZ" b="1" dirty="0"/>
              <a:t>Seminář k bakalářské práci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Bc. Radka Mika Havlíková, KFE</a:t>
            </a:r>
          </a:p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21.02.2024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246B1-02E4-F845-A926-D85AEF1A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</a:t>
            </a:r>
            <a:r>
              <a:rPr lang="en-GB" dirty="0" err="1"/>
              <a:t>obhajob</a:t>
            </a:r>
            <a:r>
              <a:rPr lang="en-GB" dirty="0"/>
              <a:t> a </a:t>
            </a:r>
            <a:r>
              <a:rPr lang="cs-CZ" dirty="0"/>
              <a:t>SZZ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0622A-7C14-B4F9-18D9-233F21BF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Obhajoba bakalářské práce </a:t>
            </a:r>
          </a:p>
          <a:p>
            <a:pPr lvl="1"/>
            <a:r>
              <a:rPr lang="cs-CZ" sz="2200" dirty="0"/>
              <a:t>15 min. prezentace </a:t>
            </a:r>
          </a:p>
          <a:p>
            <a:pPr lvl="1"/>
            <a:r>
              <a:rPr lang="cs-CZ" sz="2200" dirty="0"/>
              <a:t>odpovědi na dotazy oponentů</a:t>
            </a:r>
          </a:p>
          <a:p>
            <a:pPr lvl="1"/>
            <a:r>
              <a:rPr lang="en-GB" sz="2200" dirty="0"/>
              <a:t>+ max. 15 min. </a:t>
            </a:r>
            <a:r>
              <a:rPr lang="cs-CZ" sz="2200" dirty="0"/>
              <a:t>rozprava </a:t>
            </a:r>
          </a:p>
          <a:p>
            <a:r>
              <a:rPr lang="cs-CZ" sz="2400" dirty="0"/>
              <a:t>Losování otázek</a:t>
            </a:r>
          </a:p>
          <a:p>
            <a:pPr algn="just"/>
            <a:r>
              <a:rPr lang="cs-CZ" sz="2400" dirty="0"/>
              <a:t>Písemná příprava; dle směrnice proděkana 5 – 15 min. </a:t>
            </a:r>
            <a:r>
              <a:rPr lang="en-GB" sz="2400" dirty="0"/>
              <a:t>/</a:t>
            </a:r>
            <a:r>
              <a:rPr lang="cs-CZ" sz="2400" dirty="0"/>
              <a:t> předmět (KF</a:t>
            </a:r>
            <a:r>
              <a:rPr lang="en-GB" sz="2400" dirty="0"/>
              <a:t>E+KIPL </a:t>
            </a:r>
            <a:r>
              <a:rPr lang="cs-CZ" sz="2400" dirty="0"/>
              <a:t>2x5 min., KF 2x15 min., KMAT bude vyjasněno)</a:t>
            </a:r>
          </a:p>
          <a:p>
            <a:r>
              <a:rPr lang="cs-CZ" sz="2400" dirty="0"/>
              <a:t>Zkoušení z předmětů </a:t>
            </a:r>
          </a:p>
          <a:p>
            <a:r>
              <a:rPr lang="cs-CZ" sz="2400" dirty="0"/>
              <a:t>Vyhlašování výsledků spojeno s podpisem protokolů = účast nutná</a:t>
            </a:r>
            <a:r>
              <a:rPr lang="en-GB" sz="2400" dirty="0"/>
              <a:t>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8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A55DE-012C-4188-AC56-5F717C3D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3B171C-9E64-47F4-AE60-9078A15E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Vyhláška proděkana o přihlašování k SZZ</a:t>
            </a:r>
            <a:endParaRPr lang="cs-CZ" dirty="0"/>
          </a:p>
          <a:p>
            <a:r>
              <a:rPr lang="cs-CZ" dirty="0">
                <a:hlinkClick r:id="rId3"/>
              </a:rPr>
              <a:t>Vyhláška proděkana – uzavírání studia před SZZ</a:t>
            </a:r>
            <a:endParaRPr lang="cs-CZ" dirty="0"/>
          </a:p>
          <a:p>
            <a:r>
              <a:rPr lang="cs-CZ" dirty="0">
                <a:hlinkClick r:id="rId4"/>
              </a:rPr>
              <a:t>Směrnice proděkana – jednací řád SZZ</a:t>
            </a:r>
            <a:endParaRPr lang="cs-CZ" dirty="0"/>
          </a:p>
          <a:p>
            <a:r>
              <a:rPr lang="cs-CZ" dirty="0">
                <a:hlinkClick r:id="rId5"/>
              </a:rPr>
              <a:t>Okruhy k SZZ</a:t>
            </a:r>
            <a:r>
              <a:rPr lang="cs-CZ" dirty="0"/>
              <a:t> na webu fakulty</a:t>
            </a:r>
          </a:p>
          <a:p>
            <a:r>
              <a:rPr lang="cs-CZ" dirty="0">
                <a:hlinkClick r:id="rId6"/>
              </a:rPr>
              <a:t>Pokyny k vypracování BP</a:t>
            </a:r>
            <a:r>
              <a:rPr lang="cs-CZ" dirty="0"/>
              <a:t> na webu KFE</a:t>
            </a:r>
          </a:p>
          <a:p>
            <a:r>
              <a:rPr lang="cs-CZ" dirty="0">
                <a:hlinkClick r:id="rId7"/>
              </a:rPr>
              <a:t>Grafický manuál ČVUT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3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Hodně štěstí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Radka.havlikova@fjfi.cvut.cz</a:t>
            </a:r>
            <a:endParaRPr lang="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6F4FD6-BE38-4F47-ADC2-339F10DF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07776"/>
            <a:ext cx="8821270" cy="45732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716D1D-CE39-42AA-BB3C-6513FE96BDB0}"/>
              </a:ext>
            </a:extLst>
          </p:cNvPr>
          <p:cNvSpPr txBox="1"/>
          <p:nvPr/>
        </p:nvSpPr>
        <p:spPr>
          <a:xfrm>
            <a:off x="744080" y="576944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Všechny studentské práce na FJFI (BP, VÚ, DP) jsou dvousemestrální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29BDB77-6790-48CF-9BD3-C634884FE4EE}"/>
              </a:ext>
            </a:extLst>
          </p:cNvPr>
          <p:cNvGrpSpPr/>
          <p:nvPr/>
        </p:nvGrpSpPr>
        <p:grpSpPr>
          <a:xfrm>
            <a:off x="2376943" y="1219202"/>
            <a:ext cx="6749140" cy="4391583"/>
            <a:chOff x="1763486" y="1779496"/>
            <a:chExt cx="6749140" cy="4391583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A594E18E-9ECB-4D7D-82A0-844F13C25592}"/>
                </a:ext>
              </a:extLst>
            </p:cNvPr>
            <p:cNvSpPr/>
            <p:nvPr/>
          </p:nvSpPr>
          <p:spPr>
            <a:xfrm>
              <a:off x="1763486" y="1779496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E63A344-2499-4B8D-B325-A906AF603B9C}"/>
                </a:ext>
              </a:extLst>
            </p:cNvPr>
            <p:cNvSpPr/>
            <p:nvPr/>
          </p:nvSpPr>
          <p:spPr>
            <a:xfrm>
              <a:off x="6096000" y="2446859"/>
              <a:ext cx="2416626" cy="2460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7A29051-F6E1-47CD-9A6D-DD2F95895494}"/>
                </a:ext>
              </a:extLst>
            </p:cNvPr>
            <p:cNvSpPr/>
            <p:nvPr/>
          </p:nvSpPr>
          <p:spPr>
            <a:xfrm>
              <a:off x="1763486" y="4371079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F0CAFD6-E3D1-4DBF-BFEF-9A0E2B788422}"/>
                </a:ext>
              </a:extLst>
            </p:cNvPr>
            <p:cNvSpPr txBox="1"/>
            <p:nvPr/>
          </p:nvSpPr>
          <p:spPr>
            <a:xfrm>
              <a:off x="1763486" y="2417886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ZS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45301229-7942-4DEC-A73D-97BAD0467757}"/>
                </a:ext>
              </a:extLst>
            </p:cNvPr>
            <p:cNvSpPr txBox="1"/>
            <p:nvPr/>
          </p:nvSpPr>
          <p:spPr>
            <a:xfrm>
              <a:off x="1763486" y="5009469"/>
              <a:ext cx="180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zápočet LS</a:t>
              </a:r>
            </a:p>
          </p:txBody>
        </p:sp>
        <p:sp>
          <p:nvSpPr>
            <p:cNvPr id="12" name="Znak plus 11">
              <a:extLst>
                <a:ext uri="{FF2B5EF4-FFF2-40B4-BE49-F238E27FC236}">
                  <a16:creationId xmlns:a16="http://schemas.microsoft.com/office/drawing/2014/main" id="{31246895-52E3-4D0F-BFC6-1CE171A38B4F}"/>
                </a:ext>
              </a:extLst>
            </p:cNvPr>
            <p:cNvSpPr/>
            <p:nvPr/>
          </p:nvSpPr>
          <p:spPr>
            <a:xfrm>
              <a:off x="2428162" y="3723425"/>
              <a:ext cx="470647" cy="47586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á se 12">
              <a:extLst>
                <a:ext uri="{FF2B5EF4-FFF2-40B4-BE49-F238E27FC236}">
                  <a16:creationId xmlns:a16="http://schemas.microsoft.com/office/drawing/2014/main" id="{1A35956D-8070-4C17-98AA-9F2CB002B06D}"/>
                </a:ext>
              </a:extLst>
            </p:cNvPr>
            <p:cNvSpPr/>
            <p:nvPr/>
          </p:nvSpPr>
          <p:spPr>
            <a:xfrm>
              <a:off x="4419608" y="3695121"/>
              <a:ext cx="820271" cy="47586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B895ACC-FBCC-4423-8010-B0491B67D0FC}"/>
                </a:ext>
              </a:extLst>
            </p:cNvPr>
            <p:cNvSpPr txBox="1"/>
            <p:nvPr/>
          </p:nvSpPr>
          <p:spPr>
            <a:xfrm>
              <a:off x="6404313" y="2953409"/>
              <a:ext cx="180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SZZ</a:t>
              </a:r>
            </a:p>
            <a:p>
              <a:pPr algn="ctr"/>
              <a:r>
                <a:rPr lang="cs-CZ" sz="4800" dirty="0"/>
                <a:t>v září 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1169817-AA29-41BC-B817-4F85AAF6B45B}"/>
              </a:ext>
            </a:extLst>
          </p:cNvPr>
          <p:cNvSpPr txBox="1"/>
          <p:nvPr/>
        </p:nvSpPr>
        <p:spPr>
          <a:xfrm>
            <a:off x="680710" y="5757836"/>
            <a:ext cx="1021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Zadání jsou platná 2 roky, práce se píší v </a:t>
            </a:r>
            <a:r>
              <a:rPr lang="cs-CZ" sz="2800" dirty="0" err="1"/>
              <a:t>Čj</a:t>
            </a:r>
            <a:r>
              <a:rPr lang="cs-CZ" sz="2800" dirty="0"/>
              <a:t>, </a:t>
            </a:r>
            <a:r>
              <a:rPr lang="cs-CZ" sz="2800" dirty="0" err="1"/>
              <a:t>Sj</a:t>
            </a:r>
            <a:r>
              <a:rPr lang="cs-CZ" sz="2800" dirty="0"/>
              <a:t> nebo Aj</a:t>
            </a:r>
          </a:p>
        </p:txBody>
      </p:sp>
    </p:spTree>
    <p:extLst>
      <p:ext uri="{BB962C8B-B14F-4D97-AF65-F5344CB8AC3E}">
        <p14:creationId xmlns:p14="http://schemas.microsoft.com/office/powerpoint/2010/main" val="191657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9483"/>
            <a:ext cx="11217728" cy="3881718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Grafický manuál ČVUT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400" dirty="0"/>
              <a:t>		</a:t>
            </a:r>
            <a:r>
              <a:rPr lang="cs-CZ" sz="2400" dirty="0">
                <a:hlinkClick r:id="rId2"/>
              </a:rPr>
              <a:t>https://www.cvut.cz/logo-a-graficky-manual</a:t>
            </a:r>
            <a:r>
              <a:rPr lang="cs-CZ" sz="2400" dirty="0"/>
              <a:t> </a:t>
            </a:r>
          </a:p>
          <a:p>
            <a:pPr lvl="2"/>
            <a:r>
              <a:rPr lang="cs-CZ" sz="2200" dirty="0"/>
              <a:t>logo ČVUT</a:t>
            </a:r>
          </a:p>
          <a:p>
            <a:pPr lvl="2"/>
            <a:r>
              <a:rPr lang="cs-CZ" sz="2200" dirty="0"/>
              <a:t>šablony prezentací, závěrečných prací, dokumentů </a:t>
            </a:r>
            <a:endParaRPr lang="en-GB" sz="2200" dirty="0"/>
          </a:p>
          <a:p>
            <a:pPr marL="914400" lvl="2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cs-CZ" sz="2400" dirty="0"/>
              <a:t>Archiv prací</a:t>
            </a:r>
            <a:endParaRPr lang="en-GB" sz="2400" dirty="0"/>
          </a:p>
          <a:p>
            <a:pPr marL="914400" lvl="2" indent="0">
              <a:buNone/>
            </a:pPr>
            <a:r>
              <a:rPr lang="cs-CZ" sz="2000" dirty="0"/>
              <a:t> </a:t>
            </a:r>
            <a:r>
              <a:rPr lang="cs-CZ" sz="2400" dirty="0">
                <a:hlinkClick r:id="rId3"/>
              </a:rPr>
              <a:t>https://dspace.cvut.cz/handle/10467/3262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937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D1DD-C985-10E3-549A-78E8CB7C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BF321-4FE7-59F6-53A9-4D29F19C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Formální náležitosti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73DEBB-CB27-BDC2-D0B3-3210DCB8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9482"/>
            <a:ext cx="11437373" cy="4338917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cs-CZ" sz="2400" dirty="0"/>
              <a:t>Práce obsahuje</a:t>
            </a:r>
          </a:p>
          <a:p>
            <a:pPr lvl="1"/>
            <a:r>
              <a:rPr lang="cs-CZ" sz="2400" dirty="0" err="1"/>
              <a:t>Scan</a:t>
            </a:r>
            <a:r>
              <a:rPr lang="cs-CZ" sz="2400" dirty="0"/>
              <a:t> zadání práce</a:t>
            </a:r>
          </a:p>
          <a:p>
            <a:pPr lvl="1"/>
            <a:r>
              <a:rPr lang="cs-CZ" sz="2400" dirty="0"/>
              <a:t>Čestné prohlášení o samostatném vypracování </a:t>
            </a:r>
            <a:r>
              <a:rPr lang="cs-CZ" sz="2400" b="1" dirty="0"/>
              <a:t>podepsané</a:t>
            </a:r>
            <a:r>
              <a:rPr lang="cs-CZ" sz="2400" dirty="0"/>
              <a:t> s datem </a:t>
            </a:r>
            <a:r>
              <a:rPr lang="cs-CZ" sz="2400" u="sng" dirty="0"/>
              <a:t>&lt; </a:t>
            </a:r>
            <a:r>
              <a:rPr lang="cs-CZ" sz="2400" dirty="0"/>
              <a:t>05.08.2024</a:t>
            </a:r>
          </a:p>
          <a:p>
            <a:pPr lvl="1"/>
            <a:r>
              <a:rPr lang="cs-CZ" sz="2400" dirty="0"/>
              <a:t>Povinné bibliografické údaje (viz. dále)</a:t>
            </a:r>
          </a:p>
          <a:p>
            <a:pPr lvl="1">
              <a:spcAft>
                <a:spcPts val="1200"/>
              </a:spcAft>
            </a:pPr>
            <a:r>
              <a:rPr lang="cs-CZ" sz="2400" dirty="0"/>
              <a:t>event. Publikační list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cs-CZ" sz="2200" dirty="0">
                <a:hlinkClick r:id="rId2"/>
              </a:rPr>
              <a:t>https://www.kfe.fjfi.cvut.cz/cz/vyuka/bakalarske-a-magisterske-studium/pokyny-k-vypracovani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2F814-AFD9-4700-A750-5E6568FC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28" y="609600"/>
            <a:ext cx="9076764" cy="1456267"/>
          </a:xfrm>
        </p:spPr>
        <p:txBody>
          <a:bodyPr>
            <a:normAutofit/>
          </a:bodyPr>
          <a:lstStyle/>
          <a:p>
            <a:r>
              <a:rPr lang="cs-CZ" dirty="0"/>
              <a:t>povinné bibliografické údaje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52799-15FC-4DAA-B43B-326F9836F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728" y="2065867"/>
            <a:ext cx="4995334" cy="3725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ČESKY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Obor</a:t>
            </a:r>
          </a:p>
          <a:p>
            <a:r>
              <a:rPr lang="cs-CZ" sz="2400" dirty="0"/>
              <a:t>Druh práce</a:t>
            </a:r>
          </a:p>
          <a:p>
            <a:r>
              <a:rPr lang="cs-CZ" sz="2400" dirty="0"/>
              <a:t>Vedoucí práce, příp. konzultant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A9144A-D5CF-4273-B627-D8E852F1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1821" y="2103967"/>
            <a:ext cx="4995332" cy="3649133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/>
              <a:t>ANGLICKY</a:t>
            </a:r>
          </a:p>
          <a:p>
            <a:r>
              <a:rPr lang="cs-CZ" sz="2400" dirty="0"/>
              <a:t>Název práce</a:t>
            </a:r>
          </a:p>
          <a:p>
            <a:r>
              <a:rPr lang="cs-CZ" sz="2400" dirty="0"/>
              <a:t>Autor</a:t>
            </a:r>
          </a:p>
          <a:p>
            <a:r>
              <a:rPr lang="cs-CZ" sz="2400" dirty="0"/>
              <a:t>Abstrakt</a:t>
            </a:r>
          </a:p>
          <a:p>
            <a:r>
              <a:rPr lang="cs-CZ" sz="2400" dirty="0"/>
              <a:t>Klíčová slova – alespoň 3 sousloví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7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896671"/>
              </p:ext>
            </p:extLst>
          </p:nvPr>
        </p:nvGraphicFramePr>
        <p:xfrm>
          <a:off x="1819275" y="1562100"/>
          <a:ext cx="8820149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542926"/>
            <a:ext cx="7390680" cy="13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dirty="0"/>
              <a:t>Publikace</a:t>
            </a:r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7E9C525-CBCA-48FD-9BC9-91D296F0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D18BBBE-CB4E-49D7-B852-21969BEE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Přihlášení k SZZ			31.05.2024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Přihláška do NMS		30.06.2024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Odevzdání BP			05.08.2024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Uzavření studia			16.08.2024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Promoce			</a:t>
            </a:r>
            <a:r>
              <a:rPr lang="cs-CZ" sz="2800"/>
              <a:t>		25.10.2024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6890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k SZZ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05853" cy="3649133"/>
          </a:xfrm>
        </p:spPr>
        <p:txBody>
          <a:bodyPr>
            <a:normAutofit/>
          </a:bodyPr>
          <a:lstStyle/>
          <a:p>
            <a:r>
              <a:rPr lang="cs-CZ" sz="2400" dirty="0"/>
              <a:t>Možné pouze pokud ke splnění studijních povinností chybí nejvýše 2 předměty</a:t>
            </a:r>
          </a:p>
          <a:p>
            <a:r>
              <a:rPr lang="cs-CZ" sz="2400" dirty="0"/>
              <a:t>Na sekretariátu katedry podepsáním vyplněné přihlášky</a:t>
            </a:r>
          </a:p>
          <a:p>
            <a:pPr lvl="2"/>
            <a:r>
              <a:rPr lang="cs-CZ" sz="2200" dirty="0"/>
              <a:t>Alternativně Emailem, který se k přihlášce vytiskne a nahrazuje podpis</a:t>
            </a:r>
          </a:p>
          <a:p>
            <a:pPr lvl="2"/>
            <a:r>
              <a:rPr lang="cs-CZ" sz="2200" dirty="0"/>
              <a:t>Výběr 1 volitelného předmětu, tematické okruhy viz.</a:t>
            </a:r>
          </a:p>
          <a:p>
            <a:pPr marL="1371600" lvl="3" indent="0">
              <a:buNone/>
            </a:pPr>
            <a:r>
              <a:rPr lang="cs-CZ" sz="1600" dirty="0"/>
              <a:t> </a:t>
            </a:r>
            <a:r>
              <a:rPr lang="cs-CZ" sz="1800" dirty="0">
                <a:hlinkClick r:id="rId2"/>
              </a:rPr>
              <a:t>https://www.kfe.fjfi.cvut.cz/cz/vyuka/bakalarske-a-magisterske-studium/tematicke-okruhy-k-szz</a:t>
            </a:r>
            <a:endParaRPr lang="cs-CZ" sz="1800" dirty="0"/>
          </a:p>
          <a:p>
            <a:pPr marL="1371600" lvl="3" indent="0">
              <a:buNone/>
            </a:pPr>
            <a:r>
              <a:rPr lang="cs-CZ" sz="1800" dirty="0">
                <a:hlinkClick r:id="rId3"/>
              </a:rPr>
              <a:t>https://www.fjfi.cvut.cz/cz/studium/otazky-k-szz</a:t>
            </a:r>
            <a:r>
              <a:rPr lang="cs-CZ" sz="1800" dirty="0"/>
              <a:t> </a:t>
            </a:r>
          </a:p>
          <a:p>
            <a:r>
              <a:rPr lang="cs-CZ" sz="2400" dirty="0"/>
              <a:t>Odhlášení možné do 16.08.2024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4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B5606-59FD-441C-AC5D-001F6D07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366BAA-837B-4786-906D-C48C2AE00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Probíhá elektronicky prostřednictvím KOS</a:t>
            </a:r>
          </a:p>
          <a:p>
            <a:pPr lvl="1"/>
            <a:r>
              <a:rPr lang="cs-CZ" sz="2200" dirty="0" err="1"/>
              <a:t>dead</a:t>
            </a:r>
            <a:r>
              <a:rPr lang="cs-CZ" sz="2200" dirty="0"/>
              <a:t>-line je </a:t>
            </a:r>
            <a:r>
              <a:rPr lang="cs-CZ" sz="2200" b="1" dirty="0"/>
              <a:t>nejzazší</a:t>
            </a:r>
            <a:r>
              <a:rPr lang="cs-CZ" sz="2200" dirty="0"/>
              <a:t> termín odevzdání, ne jediný možný</a:t>
            </a:r>
          </a:p>
          <a:p>
            <a:r>
              <a:rPr lang="cs-CZ" sz="2400" dirty="0"/>
              <a:t>Nutná akceptace vedoucím práce</a:t>
            </a:r>
          </a:p>
          <a:p>
            <a:pPr lvl="1"/>
            <a:r>
              <a:rPr lang="cs-CZ" sz="2200" dirty="0"/>
              <a:t>pro KFE viz. </a:t>
            </a:r>
            <a:r>
              <a:rPr lang="cs-CZ" sz="2200" dirty="0">
                <a:hlinkClick r:id="rId2"/>
              </a:rPr>
              <a:t>Vyhláška vedoucího katedry č. 15 </a:t>
            </a:r>
            <a:endParaRPr lang="cs-CZ" sz="2200" dirty="0"/>
          </a:p>
          <a:p>
            <a:pPr lvl="1" algn="just"/>
            <a:r>
              <a:rPr lang="cs-CZ" sz="2200" dirty="0"/>
              <a:t>i na ostatních katedrách u externích vedoucích může po jeho souhlasu práci akceptovat referent katedry (KIPL + KMAT vedoucí katedry, </a:t>
            </a:r>
            <a:r>
              <a:rPr lang="cs-CZ" sz="2200"/>
              <a:t>KFE tajemnice,          KF </a:t>
            </a:r>
            <a:r>
              <a:rPr lang="cs-CZ" sz="2200" dirty="0"/>
              <a:t>sekretariát)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412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0</TotalTime>
  <Words>500</Words>
  <Application>Microsoft Office PowerPoint</Application>
  <PresentationFormat>Širokoúhlá obrazovka</PresentationFormat>
  <Paragraphs>88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Nebe</vt:lpstr>
      <vt:lpstr>Seminář k bakalářské práci</vt:lpstr>
      <vt:lpstr>Prezentace aplikace PowerPoint</vt:lpstr>
      <vt:lpstr>Formální náležitosti</vt:lpstr>
      <vt:lpstr>Formální náležitosti</vt:lpstr>
      <vt:lpstr>povinné bibliografické údaje</vt:lpstr>
      <vt:lpstr>Publikace</vt:lpstr>
      <vt:lpstr>Termíny</vt:lpstr>
      <vt:lpstr>Přihlášení k SZZ</vt:lpstr>
      <vt:lpstr>Odevzdání BP</vt:lpstr>
      <vt:lpstr>Průběh obhajob a SZZ </vt:lpstr>
      <vt:lpstr>Odkazy</vt:lpstr>
      <vt:lpstr>Hodně štěstí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2023-02-24T08:18:19Z</dcterms:created>
  <dcterms:modified xsi:type="dcterms:W3CDTF">2024-03-19T08:35:10Z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