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74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5" r:id="rId6"/>
    <p:sldId id="277" r:id="rId7"/>
    <p:sldId id="281" r:id="rId8"/>
    <p:sldId id="276" r:id="rId9"/>
    <p:sldId id="264" r:id="rId10"/>
    <p:sldId id="278" r:id="rId11"/>
    <p:sldId id="279" r:id="rId12"/>
    <p:sldId id="280" r:id="rId13"/>
    <p:sldId id="282" r:id="rId14"/>
    <p:sldId id="283" r:id="rId15"/>
    <p:sldId id="274" r:id="rId16"/>
    <p:sldId id="284" r:id="rId17"/>
    <p:sldId id="286" r:id="rId18"/>
    <p:sldId id="287" r:id="rId19"/>
    <p:sldId id="288" r:id="rId2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FAF53-1F5B-4B24-96BD-993F29965A62}" v="56" dt="2024-03-18T10:50:53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41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1700" b="1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noProof="0" dirty="0"/>
        </a:p>
        <a:p>
          <a:pPr rtl="0"/>
          <a:endParaRPr lang="cs-CZ" sz="1700" b="1" noProof="0" dirty="0"/>
        </a:p>
        <a:p>
          <a:pPr rtl="0"/>
          <a:r>
            <a:rPr lang="cs-CZ" sz="1700" b="1" noProof="0" dirty="0"/>
            <a:t>http://knihovna.cvut.cz/podpora-vedy/publikovani/orcid-na-cvut#co-kdyz-orcid-id-uz-mam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3000" b="1" noProof="0" dirty="0"/>
            <a:t>ORCID</a:t>
          </a:r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1700" b="0" noProof="0" dirty="0"/>
            <a:t>Afiliace</a:t>
          </a:r>
        </a:p>
        <a:p>
          <a:pPr rtl="0"/>
          <a:r>
            <a:rPr lang="cs-CZ" sz="1700" b="1" noProof="0" dirty="0"/>
            <a:t>„</a:t>
          </a:r>
          <a:r>
            <a:rPr lang="en-US" sz="1700" b="1" i="0" dirty="0"/>
            <a:t>Czech Technical </a:t>
          </a:r>
          <a:endParaRPr lang="cs-CZ" sz="1700" b="1" i="0" dirty="0"/>
        </a:p>
        <a:p>
          <a:pPr rtl="0"/>
          <a:r>
            <a:rPr lang="en-US" sz="1700" b="1" i="0" dirty="0"/>
            <a:t>University in Prague</a:t>
          </a:r>
          <a:r>
            <a:rPr lang="cs-CZ" sz="1700" b="1" i="0" dirty="0"/>
            <a:t>“</a:t>
          </a:r>
          <a:endParaRPr lang="cs-CZ" sz="17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ScaleX="110018" custScaleY="113322" custLinFactNeighborX="3876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 custLinFactNeighborX="-14167" custLinFactNeighborY="54262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53932" custLinFactY="-2802" custLinFactNeighborX="-1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 custLinFactNeighborX="-94345" custLinFactNeighborY="39984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21909" custLinFactNeighborY="-201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Y="-5182" custLinFactNeighborX="-10351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84338" custScaleY="172297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 custLinFactX="98621" custLinFactNeighborX="100000" custLinFactNeighborY="69451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688748" y="146119"/>
          <a:ext cx="4592844" cy="4730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http://knihovna.cvut.cz/podpora-vedy/publikovani/orcid-na-cvut#co-kdyz-orcid-id-uz-mam</a:t>
          </a:r>
        </a:p>
      </dsp:txBody>
      <dsp:txXfrm>
        <a:off x="2361354" y="838910"/>
        <a:ext cx="3247632" cy="3345090"/>
      </dsp:txXfrm>
    </dsp:sp>
    <dsp:sp modelId="{8A0FF0D8-0AF7-44A4-833E-7EA23A507B5A}">
      <dsp:nvSpPr>
        <dsp:cNvPr id="0" name=""/>
        <dsp:cNvSpPr/>
      </dsp:nvSpPr>
      <dsp:spPr>
        <a:xfrm>
          <a:off x="4118000" y="233990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3018637" y="428856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6131680" y="2300976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570633" y="4646518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596651" y="547893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737201" y="2953239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0" y="473605"/>
          <a:ext cx="2422979" cy="2422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noProof="0" dirty="0"/>
            <a:t>ORCID</a:t>
          </a:r>
        </a:p>
      </dsp:txBody>
      <dsp:txXfrm>
        <a:off x="354837" y="828329"/>
        <a:ext cx="1713305" cy="1712757"/>
      </dsp:txXfrm>
    </dsp:sp>
    <dsp:sp modelId="{2470B0FE-F3CE-48F3-AE82-73016C487D68}">
      <dsp:nvSpPr>
        <dsp:cNvPr id="0" name=""/>
        <dsp:cNvSpPr/>
      </dsp:nvSpPr>
      <dsp:spPr>
        <a:xfrm>
          <a:off x="3600229" y="420121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590877" y="3371722"/>
          <a:ext cx="839273" cy="839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691600" y="-233990"/>
          <a:ext cx="3128548" cy="2923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noProof="0" dirty="0"/>
            <a:t>Afiliace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„</a:t>
          </a:r>
          <a:r>
            <a:rPr lang="en-US" sz="1700" b="1" i="0" kern="1200" dirty="0"/>
            <a:t>Czech Technical </a:t>
          </a:r>
          <a:endParaRPr lang="cs-CZ" sz="1700" b="1" i="0" kern="120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University in Prague</a:t>
          </a:r>
          <a:r>
            <a:rPr lang="cs-CZ" sz="1700" b="1" i="0" kern="1200" dirty="0"/>
            <a:t>“</a:t>
          </a:r>
          <a:endParaRPr lang="cs-CZ" sz="1700" b="1" kern="1200" noProof="0" dirty="0"/>
        </a:p>
      </dsp:txBody>
      <dsp:txXfrm>
        <a:off x="6149765" y="194111"/>
        <a:ext cx="2212218" cy="2067055"/>
      </dsp:txXfrm>
    </dsp:sp>
    <dsp:sp modelId="{0DF8FB3E-B0B0-40D8-B039-0C7B496BBA97}">
      <dsp:nvSpPr>
        <dsp:cNvPr id="0" name=""/>
        <dsp:cNvSpPr/>
      </dsp:nvSpPr>
      <dsp:spPr>
        <a:xfrm>
          <a:off x="5581489" y="1550726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271782" y="43704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4291933" y="41252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19.03.2024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0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FEDBDC8D-5B10-4265-BB0F-8DC52C3E8F49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8EBC6A-BFBA-4169-9119-66CD96820A65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959A80-E360-45E3-9252-B3EAF5D52F31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67551F-68C5-46E9-9CE1-BA6A5A11D7D3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599F8-D4B2-45DA-9690-F087A72F76BB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0F353-2143-4303-BA15-1ED81542EE42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240F40-9841-4C28-BD9E-2C9710650F0D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F2A1-E53D-41CC-9537-E6EE96E4C1B6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79AE51-FDAD-4D98-B9FD-72ABB1FD8E84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79E029-F428-4333-B217-90A543CEF6E0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EC7C9A-DD65-46F7-8195-DCD2A7E69DBB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89DA1-BD49-4B44-B297-41B24A880AA4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92A79-1CEB-441B-BEB8-69FB1B890D0C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209F7-B53A-4480-AE5D-79059D78F1D9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1CA568-84D7-40A0-81CE-879E7CF27E13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22371-0441-4D34-A3B4-AB2B29A13DF1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1443CB-A852-46EA-ABC3-5CFB97E5AAEF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CCA133E-F1C3-49E7-8D63-380855326E25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edu.fjfi.cvut.cz/edu/Vyhlasky/Vyhlaska_%20SO_06_2023.pdf" TargetMode="External"/><Relationship Id="rId7" Type="http://schemas.openxmlformats.org/officeDocument/2006/relationships/hyperlink" Target="https://www.cvut.cz/logo-a-graficky-manual" TargetMode="External"/><Relationship Id="rId2" Type="http://schemas.openxmlformats.org/officeDocument/2006/relationships/hyperlink" Target="chrome-extension://efaidnbmnnnibpcajpcglclefindmkaj/https:/edu.fjfi.cvut.cz/edu/Vyhlasky/Vyhlaska%20_SO_05_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fe.fjfi.cvut.cz/vyuka/bakalarske-a-magisterske-studium/pokyny-k-vypracovani" TargetMode="External"/><Relationship Id="rId5" Type="http://schemas.openxmlformats.org/officeDocument/2006/relationships/hyperlink" Target="https://www.fjfi.cvut.cz/cz/studium/otazky-k-szz" TargetMode="External"/><Relationship Id="rId4" Type="http://schemas.openxmlformats.org/officeDocument/2006/relationships/hyperlink" Target="https://campuscvut.sharepoint.com/sites/FJFI-14900/Sdilene%20dokumenty/Forms/AllItems.aspx?id=%2Fsites%2FFJFI%2D14900%2FSdilene%20dokumenty%2FP%C5%99%C3%ADkazy%20a%20sm%C4%9Brnice%2FSm%C4%9Brnice%20prod%C4%9Bkana%20pro%20pedagogiku%2FFJFI%5FSP%5F2024%5F01%5FV02%2Epdf&amp;viewid=4a40b9d3%2De38d%2D4fa8%2D8140%2D0fbc0cff08df&amp;parent=%2Fsites%2FFJFI%2D14900%2FSdilene%20dokumenty%2FP%C5%99%C3%ADkazy%20a%20sm%C4%9Brnice%2FSm%C4%9Brnice%20prod%C4%9Bkana%20pro%20pedagogik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e.fjfi.cvut.cz/vyuka/doktorske-studium/temata-praci" TargetMode="External"/><Relationship Id="rId2" Type="http://schemas.openxmlformats.org/officeDocument/2006/relationships/hyperlink" Target="https://www.fjfi.cvut.cz/cz/studium/doktorske-studiu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jfi.cvut.cz/cz/studium/doktorske-studium/prijimaci-rizen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e.fjfi.cvut.cz/cz/vyuka/studium-doktorske/studijni-predpis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vut.cz/handle/10467/3262" TargetMode="External"/><Relationship Id="rId2" Type="http://schemas.openxmlformats.org/officeDocument/2006/relationships/hyperlink" Target="https://www.cvut.cz/logo-a-graficky-ma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e.fjfi.cvut.cz/cz/vyuka/bakalarske-a-magisterske-studium/pokyny-k-vypracova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jfi.cvut.cz/cz/studium/otazky-k-szz" TargetMode="External"/><Relationship Id="rId2" Type="http://schemas.openxmlformats.org/officeDocument/2006/relationships/hyperlink" Target="https://www.kfe.fjfi.cvut.cz/cz/vyuka/bakalarske-a-magisterske-studium/tematicke-okruhy-k-sz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e.fjfi.cvut.cz/images/15_2022_Organizace_SZZ_nov_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Seminář k diplomové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Bc. Radka Mika Havlíková, KFE</a:t>
            </a:r>
          </a:p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18.03.2024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46B1-02E4-F845-A926-D85AEF1A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</a:t>
            </a:r>
            <a:r>
              <a:rPr lang="en-GB" dirty="0" err="1"/>
              <a:t>obhajob</a:t>
            </a:r>
            <a:r>
              <a:rPr lang="en-GB" dirty="0"/>
              <a:t> a </a:t>
            </a:r>
            <a:r>
              <a:rPr lang="cs-CZ" dirty="0"/>
              <a:t>SZZ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622A-7C14-B4F9-18D9-233F21BF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Obhajoba diplomové práce </a:t>
            </a:r>
          </a:p>
          <a:p>
            <a:pPr lvl="1"/>
            <a:r>
              <a:rPr lang="cs-CZ" sz="2200" dirty="0"/>
              <a:t>20 min. prezentace </a:t>
            </a:r>
          </a:p>
          <a:p>
            <a:pPr lvl="1"/>
            <a:r>
              <a:rPr lang="cs-CZ" sz="2200" dirty="0"/>
              <a:t>odpovědi na dotazy oponentů</a:t>
            </a:r>
          </a:p>
          <a:p>
            <a:pPr lvl="1"/>
            <a:r>
              <a:rPr lang="en-GB" sz="2200" dirty="0"/>
              <a:t>+ max. 15 min. </a:t>
            </a:r>
            <a:r>
              <a:rPr lang="cs-CZ" sz="2200" dirty="0"/>
              <a:t>rozprava </a:t>
            </a:r>
          </a:p>
          <a:p>
            <a:r>
              <a:rPr lang="cs-CZ" sz="2400" dirty="0"/>
              <a:t>Losování otázek</a:t>
            </a:r>
          </a:p>
          <a:p>
            <a:pPr algn="just"/>
            <a:r>
              <a:rPr lang="cs-CZ" sz="2400" dirty="0"/>
              <a:t>Písemná příprava; dle směrnice proděkana 5 – 15 min. </a:t>
            </a:r>
            <a:r>
              <a:rPr lang="en-GB" sz="2400" dirty="0"/>
              <a:t>/</a:t>
            </a:r>
            <a:r>
              <a:rPr lang="cs-CZ" sz="2400" dirty="0"/>
              <a:t> předmět (KF</a:t>
            </a:r>
            <a:r>
              <a:rPr lang="en-GB" sz="2400" dirty="0"/>
              <a:t>E</a:t>
            </a:r>
            <a:r>
              <a:rPr lang="cs-CZ" sz="2400" dirty="0"/>
              <a:t> 3x5 min.)</a:t>
            </a:r>
          </a:p>
          <a:p>
            <a:r>
              <a:rPr lang="cs-CZ" sz="2400" dirty="0"/>
              <a:t>Zkoušení z předmětů </a:t>
            </a:r>
          </a:p>
          <a:p>
            <a:r>
              <a:rPr lang="cs-CZ" sz="2400" dirty="0"/>
              <a:t>Vyhlašování výsledků spojeno s podpisem protokolů = účast nutná</a:t>
            </a:r>
            <a:r>
              <a:rPr lang="en-GB" sz="2400" dirty="0"/>
              <a:t>!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36991-E2EA-0D02-567E-4BAD8C17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58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A55DE-012C-4188-AC56-5F717C3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B171C-9E64-47F4-AE60-9078A15E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Vyhláška proděkana o přihlašování k SZZ</a:t>
            </a:r>
            <a:endParaRPr lang="cs-CZ" dirty="0"/>
          </a:p>
          <a:p>
            <a:r>
              <a:rPr lang="cs-CZ" dirty="0">
                <a:hlinkClick r:id="rId3"/>
              </a:rPr>
              <a:t>Vyhláška proděkana – uzavírání studia před SZZ</a:t>
            </a:r>
            <a:endParaRPr lang="cs-CZ" dirty="0"/>
          </a:p>
          <a:p>
            <a:r>
              <a:rPr lang="cs-CZ" dirty="0">
                <a:hlinkClick r:id="rId4"/>
              </a:rPr>
              <a:t>Směrnice proděkana – jednací řád SZZ</a:t>
            </a:r>
            <a:endParaRPr lang="cs-CZ" dirty="0"/>
          </a:p>
          <a:p>
            <a:r>
              <a:rPr lang="cs-CZ" dirty="0">
                <a:hlinkClick r:id="rId5"/>
              </a:rPr>
              <a:t>Okruhy k SZZ</a:t>
            </a:r>
            <a:r>
              <a:rPr lang="cs-CZ" dirty="0"/>
              <a:t> na webu fakulty</a:t>
            </a:r>
          </a:p>
          <a:p>
            <a:r>
              <a:rPr lang="cs-CZ" dirty="0">
                <a:hlinkClick r:id="rId6"/>
              </a:rPr>
              <a:t>Pokyny k vypracování DP</a:t>
            </a:r>
            <a:r>
              <a:rPr lang="cs-CZ" dirty="0"/>
              <a:t> na webu KFE</a:t>
            </a:r>
          </a:p>
          <a:p>
            <a:r>
              <a:rPr lang="cs-CZ" dirty="0">
                <a:hlinkClick r:id="rId7"/>
              </a:rPr>
              <a:t>Grafický manuál ČVUT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115622-9F20-B24A-CDAE-CDB2ACD9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8833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Hodně štěstí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  <a:endParaRPr lang="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DOKTORSKÉ 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9025"/>
            <a:ext cx="10131425" cy="48102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Informace (vč. sylabů předmětů) k doktorskému studiu na naší fakultě viz.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>
                <a:hlinkClick r:id="rId2"/>
              </a:rPr>
              <a:t>https://www.fjfi.cvut.cz/cz/studium/doktorske-studium</a:t>
            </a:r>
            <a:r>
              <a:rPr lang="cs-CZ" sz="22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Na KFE lze v současné době studovat v programech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2200" dirty="0"/>
              <a:t>Aplikace přírodních věd, obor Fyzikální inženýrství (předseda ORO doc. </a:t>
            </a:r>
            <a:r>
              <a:rPr lang="cs-CZ" sz="2200" dirty="0" err="1"/>
              <a:t>Pína</a:t>
            </a:r>
            <a:r>
              <a:rPr lang="cs-CZ" sz="2200" dirty="0"/>
              <a:t>)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/>
              <a:t>Kvantové technologie (předseda ORP prof. Richter)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Jednání musí začít výběrem tématu práce, viz.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2200" dirty="0">
                <a:hlinkClick r:id="rId3"/>
              </a:rPr>
              <a:t>https://www.kfe.fjfi.cvut.cz/vyuka/doktorske-studium/temata-praci</a:t>
            </a:r>
            <a:r>
              <a:rPr lang="cs-CZ" sz="2200" dirty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s-CZ" sz="2400" dirty="0"/>
              <a:t>kontaktováním zamýšleného školitele (má právo veta na výběr vhodného kandidáta na jím vypisované téma) a pak teprve podávat přihlášku.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CAD610-4022-185B-1928-1ED17045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2153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PŘIHLÁŠKY DO PGS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9025"/>
            <a:ext cx="10131425" cy="4810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Přihláška musí mj. obsahovat</a:t>
            </a:r>
          </a:p>
          <a:p>
            <a:pPr marL="457200" lvl="1" indent="0">
              <a:buNone/>
            </a:pPr>
            <a:r>
              <a:rPr lang="cs-CZ" sz="2200" dirty="0"/>
              <a:t>• Plánované rámcové téma disertační  práce</a:t>
            </a:r>
          </a:p>
          <a:p>
            <a:pPr lvl="1" algn="just"/>
            <a:r>
              <a:rPr lang="cs-CZ" sz="2200" dirty="0"/>
              <a:t>Jméno a tituly navrhovaného školitele a jednoho školitele-specialisty, pokud je tento jmenován (na školitele-specialistu není ve formuláři kolonka, ale pokud jej školitel chce, musíte jej do </a:t>
            </a:r>
            <a:r>
              <a:rPr lang="cs-CZ" sz="2200" dirty="0" err="1"/>
              <a:t>přihláškyuvést</a:t>
            </a:r>
            <a:r>
              <a:rPr lang="cs-CZ" sz="2200" dirty="0"/>
              <a:t> - informace z ní se přenáší do </a:t>
            </a:r>
            <a:r>
              <a:rPr lang="cs-CZ" sz="2200" dirty="0" err="1"/>
              <a:t>KOSu</a:t>
            </a:r>
            <a:r>
              <a:rPr lang="cs-CZ" sz="2200" dirty="0"/>
              <a:t> a bez nich nemůžete vytvořit studijní plán)</a:t>
            </a:r>
          </a:p>
          <a:p>
            <a:pPr marL="0" indent="0">
              <a:buNone/>
            </a:pPr>
            <a:r>
              <a:rPr lang="cs-CZ" sz="2400" dirty="0"/>
              <a:t>Přihlášky, termíny atd. viz.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cs-CZ" sz="2200" dirty="0">
                <a:hlinkClick r:id="rId2"/>
              </a:rPr>
              <a:t>https://www.fjfi.cvut.cz/cz/studium/doktorske-studium/prijimaci-rizeni</a:t>
            </a:r>
            <a:r>
              <a:rPr lang="cs-CZ" sz="2200" dirty="0"/>
              <a:t> </a:t>
            </a:r>
          </a:p>
          <a:p>
            <a:pPr marL="0" indent="0">
              <a:buNone/>
            </a:pPr>
            <a:r>
              <a:rPr lang="cs-CZ" sz="2400" dirty="0"/>
              <a:t>Odevzdávají se do 22.05.2024 na </a:t>
            </a:r>
            <a:r>
              <a:rPr lang="cs-CZ" sz="2400" dirty="0" err="1"/>
              <a:t>oddělění</a:t>
            </a:r>
            <a:r>
              <a:rPr lang="cs-CZ" sz="2400" dirty="0"/>
              <a:t> </a:t>
            </a:r>
            <a:r>
              <a:rPr lang="cs-CZ" sz="2400" dirty="0" err="1"/>
              <a:t>VaV</a:t>
            </a:r>
            <a:r>
              <a:rPr lang="cs-CZ" sz="2400" dirty="0"/>
              <a:t> pí. Mikešové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3A562E-B0BD-A895-210B-67424A61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14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871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14A82-12FB-100F-338D-4AADB154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8260"/>
            <a:ext cx="10131425" cy="1526146"/>
          </a:xfrm>
        </p:spPr>
        <p:txBody>
          <a:bodyPr/>
          <a:lstStyle/>
          <a:p>
            <a:r>
              <a:rPr lang="cs-CZ" dirty="0"/>
              <a:t>Průběh PGS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30304-A6D9-C143-32FD-125226DF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39025"/>
            <a:ext cx="10407009" cy="481026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Počátek 01.10.2024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Standardní doba studia je 4 roky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v prezenční formě studia je po tuto dobu poskytováno stipendium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úvazek zaměstnání nutno zvážit s ohledem na plnění studijních povinností, nelze být se školou v kontaktu „až po pracovní době“</a:t>
            </a:r>
          </a:p>
          <a:p>
            <a:pPr lvl="1" algn="just">
              <a:spcAft>
                <a:spcPts val="600"/>
              </a:spcAft>
            </a:pPr>
            <a:r>
              <a:rPr lang="cs-CZ" sz="2200" dirty="0"/>
              <a:t>studijní blok se plánuje na 2 roky (zkoušky ze všech předmětů + rozprava ke studii         k disertační práci) - viz.</a:t>
            </a:r>
          </a:p>
          <a:p>
            <a:pPr marL="914400" lvl="2" indent="0">
              <a:spcAft>
                <a:spcPts val="600"/>
              </a:spcAft>
              <a:buNone/>
            </a:pPr>
            <a:r>
              <a:rPr lang="cs-CZ" sz="2000" dirty="0">
                <a:hlinkClick r:id="rId2"/>
              </a:rPr>
              <a:t>https://www.kfe.fjfi.cvut.cz/cz/vyuka/studium-doktorske/studijni-predpisy</a:t>
            </a:r>
            <a:r>
              <a:rPr lang="cs-CZ" sz="20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Zapisují se minimálně 4 odborné předměty a 1 cizí jazyk (Aj)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Disertační práci je potřeba odevzdat do 6 let od nástupu do studia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/>
              <a:t>Vědecká aktivita doktoranda – nejméně 1 impaktovaná publikace s </a:t>
            </a:r>
            <a:r>
              <a:rPr lang="cs-CZ" sz="2400"/>
              <a:t>afiliací ČVUT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252509-EA1C-AFE5-B592-6549B9DC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1643" y="6059487"/>
            <a:ext cx="551167" cy="377825"/>
          </a:xfrm>
        </p:spPr>
        <p:txBody>
          <a:bodyPr/>
          <a:lstStyle/>
          <a:p>
            <a:pPr rtl="0"/>
            <a:fld id="{69E57DC2-970A-4B3E-BB1C-7A09969E49DF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907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</a:p>
        </p:txBody>
      </p:sp>
    </p:spTree>
    <p:extLst>
      <p:ext uri="{BB962C8B-B14F-4D97-AF65-F5344CB8AC3E}">
        <p14:creationId xmlns:p14="http://schemas.microsoft.com/office/powerpoint/2010/main" val="27904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6F4FD6-BE38-4F47-ADC2-339F10DF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07776"/>
            <a:ext cx="8821270" cy="45732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716D1D-CE39-42AA-BB3C-6513FE96BDB0}"/>
              </a:ext>
            </a:extLst>
          </p:cNvPr>
          <p:cNvSpPr txBox="1"/>
          <p:nvPr/>
        </p:nvSpPr>
        <p:spPr>
          <a:xfrm>
            <a:off x="744080" y="576944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Všechny studentské práce na FJFI (BP, VÚ, DP) jsou dvousemestrální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29BDB77-6790-48CF-9BD3-C634884FE4EE}"/>
              </a:ext>
            </a:extLst>
          </p:cNvPr>
          <p:cNvGrpSpPr/>
          <p:nvPr/>
        </p:nvGrpSpPr>
        <p:grpSpPr>
          <a:xfrm>
            <a:off x="2376943" y="1219202"/>
            <a:ext cx="6749140" cy="4391583"/>
            <a:chOff x="1763486" y="1779496"/>
            <a:chExt cx="6749140" cy="4391583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A594E18E-9ECB-4D7D-82A0-844F13C25592}"/>
                </a:ext>
              </a:extLst>
            </p:cNvPr>
            <p:cNvSpPr/>
            <p:nvPr/>
          </p:nvSpPr>
          <p:spPr>
            <a:xfrm>
              <a:off x="1763486" y="1779496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E63A344-2499-4B8D-B325-A906AF603B9C}"/>
                </a:ext>
              </a:extLst>
            </p:cNvPr>
            <p:cNvSpPr/>
            <p:nvPr/>
          </p:nvSpPr>
          <p:spPr>
            <a:xfrm>
              <a:off x="6096000" y="2446859"/>
              <a:ext cx="2416626" cy="2460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7A29051-F6E1-47CD-9A6D-DD2F95895494}"/>
                </a:ext>
              </a:extLst>
            </p:cNvPr>
            <p:cNvSpPr/>
            <p:nvPr/>
          </p:nvSpPr>
          <p:spPr>
            <a:xfrm>
              <a:off x="1763486" y="4371079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0CAFD6-E3D1-4DBF-BFEF-9A0E2B788422}"/>
                </a:ext>
              </a:extLst>
            </p:cNvPr>
            <p:cNvSpPr txBox="1"/>
            <p:nvPr/>
          </p:nvSpPr>
          <p:spPr>
            <a:xfrm>
              <a:off x="1763486" y="2417886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ZS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45301229-7942-4DEC-A73D-97BAD0467757}"/>
                </a:ext>
              </a:extLst>
            </p:cNvPr>
            <p:cNvSpPr txBox="1"/>
            <p:nvPr/>
          </p:nvSpPr>
          <p:spPr>
            <a:xfrm>
              <a:off x="1763486" y="5009469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LS</a:t>
              </a:r>
            </a:p>
          </p:txBody>
        </p:sp>
        <p:sp>
          <p:nvSpPr>
            <p:cNvPr id="12" name="Znak plus 11">
              <a:extLst>
                <a:ext uri="{FF2B5EF4-FFF2-40B4-BE49-F238E27FC236}">
                  <a16:creationId xmlns:a16="http://schemas.microsoft.com/office/drawing/2014/main" id="{31246895-52E3-4D0F-BFC6-1CE171A38B4F}"/>
                </a:ext>
              </a:extLst>
            </p:cNvPr>
            <p:cNvSpPr/>
            <p:nvPr/>
          </p:nvSpPr>
          <p:spPr>
            <a:xfrm>
              <a:off x="2428162" y="3723425"/>
              <a:ext cx="470647" cy="47586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á se 12">
              <a:extLst>
                <a:ext uri="{FF2B5EF4-FFF2-40B4-BE49-F238E27FC236}">
                  <a16:creationId xmlns:a16="http://schemas.microsoft.com/office/drawing/2014/main" id="{1A35956D-8070-4C17-98AA-9F2CB002B06D}"/>
                </a:ext>
              </a:extLst>
            </p:cNvPr>
            <p:cNvSpPr/>
            <p:nvPr/>
          </p:nvSpPr>
          <p:spPr>
            <a:xfrm>
              <a:off x="4419608" y="3695121"/>
              <a:ext cx="820271" cy="47586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B895ACC-FBCC-4423-8010-B0491B67D0FC}"/>
                </a:ext>
              </a:extLst>
            </p:cNvPr>
            <p:cNvSpPr txBox="1"/>
            <p:nvPr/>
          </p:nvSpPr>
          <p:spPr>
            <a:xfrm>
              <a:off x="6353165" y="2445899"/>
              <a:ext cx="19022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SZZ</a:t>
              </a:r>
            </a:p>
            <a:p>
              <a:pPr algn="ctr"/>
              <a:r>
                <a:rPr lang="cs-CZ" sz="4800" dirty="0"/>
                <a:t>v červnu 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169817-AA29-41BC-B817-4F85AAF6B45B}"/>
              </a:ext>
            </a:extLst>
          </p:cNvPr>
          <p:cNvSpPr txBox="1"/>
          <p:nvPr/>
        </p:nvSpPr>
        <p:spPr>
          <a:xfrm>
            <a:off x="680710" y="5757836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Zadání jsou platná 2 roky, práce se píší v </a:t>
            </a:r>
            <a:r>
              <a:rPr lang="cs-CZ" sz="2800" dirty="0" err="1"/>
              <a:t>Čj</a:t>
            </a:r>
            <a:r>
              <a:rPr lang="cs-CZ" sz="2800" dirty="0"/>
              <a:t>, </a:t>
            </a:r>
            <a:r>
              <a:rPr lang="cs-CZ" sz="2800" dirty="0" err="1"/>
              <a:t>Sj</a:t>
            </a:r>
            <a:r>
              <a:rPr lang="cs-CZ" sz="2800" dirty="0"/>
              <a:t> nebo Aj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08E2A2-0399-61FC-1042-00D4E1C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874823"/>
            <a:ext cx="551167" cy="377825"/>
          </a:xfrm>
        </p:spPr>
        <p:txBody>
          <a:bodyPr/>
          <a:lstStyle/>
          <a:p>
            <a:pPr rtl="0"/>
            <a:r>
              <a:rPr lang="cs-CZ" dirty="0"/>
              <a:t>2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65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9483"/>
            <a:ext cx="11217728" cy="388171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Grafický manuál ČVUT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400" dirty="0"/>
              <a:t>		</a:t>
            </a:r>
            <a:r>
              <a:rPr lang="cs-CZ" sz="2400" dirty="0">
                <a:hlinkClick r:id="rId2"/>
              </a:rPr>
              <a:t>https://www.cvut.cz/logo-a-graficky-manual</a:t>
            </a:r>
            <a:r>
              <a:rPr lang="cs-CZ" sz="2400" dirty="0"/>
              <a:t> </a:t>
            </a:r>
          </a:p>
          <a:p>
            <a:pPr lvl="2"/>
            <a:r>
              <a:rPr lang="cs-CZ" sz="2200" dirty="0"/>
              <a:t>logo ČVUT</a:t>
            </a:r>
          </a:p>
          <a:p>
            <a:pPr lvl="2"/>
            <a:r>
              <a:rPr lang="cs-CZ" sz="2200" dirty="0"/>
              <a:t>šablony prezentací, závěrečných prací, dokumentů </a:t>
            </a:r>
            <a:endParaRPr lang="en-GB" sz="2200" dirty="0"/>
          </a:p>
          <a:p>
            <a:pPr marL="914400" lvl="2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cs-CZ" sz="2400" dirty="0"/>
              <a:t>Archiv prací</a:t>
            </a:r>
            <a:endParaRPr lang="en-GB" sz="2400" dirty="0"/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400" dirty="0">
                <a:hlinkClick r:id="rId3"/>
              </a:rPr>
              <a:t>https://dspace.cvut.cz/handle/10467/3262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8B569E-8D18-50C0-CBF0-EE859061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37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D1DD-C985-10E3-549A-78E8CB7C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BF321-4FE7-59F6-53A9-4D29F19C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3DEBB-CB27-BDC2-D0B3-3210DCB8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Práce obsahuje</a:t>
            </a:r>
          </a:p>
          <a:p>
            <a:pPr lvl="1"/>
            <a:r>
              <a:rPr lang="cs-CZ" sz="2400" dirty="0" err="1"/>
              <a:t>Scan</a:t>
            </a:r>
            <a:r>
              <a:rPr lang="cs-CZ" sz="2400" dirty="0"/>
              <a:t> zadání práce</a:t>
            </a:r>
          </a:p>
          <a:p>
            <a:pPr lvl="1"/>
            <a:r>
              <a:rPr lang="cs-CZ" sz="2400" dirty="0"/>
              <a:t>Čestné prohlášení o samostatném vypracování </a:t>
            </a:r>
            <a:r>
              <a:rPr lang="cs-CZ" sz="2400" b="1" dirty="0"/>
              <a:t>podepsané</a:t>
            </a:r>
            <a:r>
              <a:rPr lang="cs-CZ" sz="2400" dirty="0"/>
              <a:t> s datem </a:t>
            </a:r>
            <a:r>
              <a:rPr lang="cs-CZ" sz="2400" u="sng" dirty="0"/>
              <a:t>&lt;</a:t>
            </a:r>
            <a:r>
              <a:rPr lang="cs-CZ" sz="2400" dirty="0"/>
              <a:t> 10.05.2024</a:t>
            </a:r>
          </a:p>
          <a:p>
            <a:pPr lvl="1"/>
            <a:r>
              <a:rPr lang="cs-CZ" sz="2400" dirty="0"/>
              <a:t>Povinné bibliografické údaje (viz. dále)</a:t>
            </a:r>
          </a:p>
          <a:p>
            <a:pPr lvl="1">
              <a:spcAft>
                <a:spcPts val="1200"/>
              </a:spcAft>
            </a:pPr>
            <a:r>
              <a:rPr lang="cs-CZ" sz="2400" dirty="0"/>
              <a:t>event. Publikační list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2"/>
              </a:rPr>
              <a:t>https://www.kfe.fjfi.cvut.cz/cz/vyuka/bakalarske-a-magisterske-studium/pokyny-k-vypracovani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6E06D8-E680-95F8-1C75-279F443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148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28" y="609600"/>
            <a:ext cx="9076764" cy="1456267"/>
          </a:xfrm>
        </p:spPr>
        <p:txBody>
          <a:bodyPr>
            <a:normAutofit/>
          </a:bodyPr>
          <a:lstStyle/>
          <a:p>
            <a:r>
              <a:rPr lang="cs-CZ" dirty="0"/>
              <a:t>povinné bibliografické údaje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52799-15FC-4DAA-B43B-326F9836F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728" y="2065867"/>
            <a:ext cx="4995334" cy="372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ČESKY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Obor</a:t>
            </a:r>
          </a:p>
          <a:p>
            <a:r>
              <a:rPr lang="cs-CZ" sz="2400" dirty="0"/>
              <a:t>Druh práce</a:t>
            </a:r>
          </a:p>
          <a:p>
            <a:r>
              <a:rPr lang="cs-CZ" sz="2400" dirty="0"/>
              <a:t>Vedoucí práce, příp. konzultant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821" y="2103967"/>
            <a:ext cx="4995332" cy="364913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ANGLICKY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03A34-60C9-224A-25DB-BBDCF991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8667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896671"/>
              </p:ext>
            </p:extLst>
          </p:nvPr>
        </p:nvGraphicFramePr>
        <p:xfrm>
          <a:off x="1819275" y="1562100"/>
          <a:ext cx="8820149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542926"/>
            <a:ext cx="7390680" cy="13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dirty="0"/>
              <a:t>Publikace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BE7994-F478-84F8-4E85-31B833FD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7E9C525-CBCA-48FD-9BC9-91D296F0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D18BBBE-CB4E-49D7-B852-21969BEE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Přihlášení k SZZ			 31.03.2024 </a:t>
            </a:r>
            <a:r>
              <a:rPr lang="en-GB" sz="2800" dirty="0"/>
              <a:t>!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/>
              <a:t>Odevzdání DP			 10.05.2024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/>
              <a:t>Přihláška </a:t>
            </a:r>
            <a:r>
              <a:rPr lang="cs-CZ" sz="2800" dirty="0"/>
              <a:t>do </a:t>
            </a:r>
            <a:r>
              <a:rPr lang="en-GB" sz="2800" dirty="0"/>
              <a:t>PGS</a:t>
            </a:r>
            <a:r>
              <a:rPr lang="cs-CZ" sz="2800" dirty="0"/>
              <a:t>		 22.05.2024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Uzavření studia			 24.05.2024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Promoce					 28.06.2024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6ACCD7-78A4-685C-A1A7-A7AE0325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890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k SZZ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05853" cy="3649133"/>
          </a:xfrm>
        </p:spPr>
        <p:txBody>
          <a:bodyPr>
            <a:normAutofit/>
          </a:bodyPr>
          <a:lstStyle/>
          <a:p>
            <a:r>
              <a:rPr lang="cs-CZ" sz="2400" dirty="0"/>
              <a:t>Možné pouze pokud ke splnění studijních povinností chybí nejvýše 2 předměty</a:t>
            </a:r>
          </a:p>
          <a:p>
            <a:r>
              <a:rPr lang="cs-CZ" sz="2400" dirty="0"/>
              <a:t>Na sekretariátu katedry podepsáním vyplněné přihlášky</a:t>
            </a:r>
          </a:p>
          <a:p>
            <a:pPr lvl="2"/>
            <a:r>
              <a:rPr lang="cs-CZ" sz="2200" dirty="0"/>
              <a:t>Alternativně Emailem, který se k přihlášce vytiskne a nahrazuje podpis</a:t>
            </a:r>
          </a:p>
          <a:p>
            <a:pPr lvl="2"/>
            <a:r>
              <a:rPr lang="cs-CZ" sz="2200" dirty="0"/>
              <a:t>Výběr </a:t>
            </a:r>
            <a:r>
              <a:rPr lang="en-GB" sz="2200" dirty="0"/>
              <a:t>2</a:t>
            </a:r>
            <a:r>
              <a:rPr lang="cs-CZ" sz="2200" dirty="0"/>
              <a:t> volitelných předmětů, tematické okruhy viz.</a:t>
            </a:r>
          </a:p>
          <a:p>
            <a:pPr marL="1371600" lvl="3" indent="0">
              <a:buNone/>
            </a:pPr>
            <a:r>
              <a:rPr lang="cs-CZ" sz="1600" dirty="0"/>
              <a:t> </a:t>
            </a:r>
            <a:r>
              <a:rPr lang="cs-CZ" sz="1800" dirty="0">
                <a:hlinkClick r:id="rId2"/>
              </a:rPr>
              <a:t>https://www.kfe.fjfi.cvut.cz/cz/vyuka/bakalarske-a-magisterske-studium/tematicke-okruhy-k-szz</a:t>
            </a:r>
            <a:endParaRPr lang="cs-CZ" sz="1800" dirty="0"/>
          </a:p>
          <a:p>
            <a:pPr marL="1371600" lvl="3" indent="0">
              <a:buNone/>
            </a:pPr>
            <a:r>
              <a:rPr lang="cs-CZ" sz="1800" dirty="0">
                <a:hlinkClick r:id="rId3"/>
              </a:rPr>
              <a:t>https://www.fjfi.cvut.cz/cz/studium/otazky-k-szz</a:t>
            </a:r>
            <a:r>
              <a:rPr lang="cs-CZ" sz="1800" dirty="0"/>
              <a:t> </a:t>
            </a:r>
          </a:p>
          <a:p>
            <a:r>
              <a:rPr lang="cs-CZ" sz="2400" dirty="0"/>
              <a:t>Odhlášení možné do 24.05.2024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E37A4A-904F-A10F-F8CB-BA82B331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274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DP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Elektronicky prostřednictvím KOS</a:t>
            </a:r>
          </a:p>
          <a:p>
            <a:r>
              <a:rPr lang="cs-CZ" sz="2400" dirty="0"/>
              <a:t>Informovat mailem vedoucího práce + sekretariát &lt;= v KOS nutná akceptace práce</a:t>
            </a:r>
          </a:p>
          <a:p>
            <a:r>
              <a:rPr lang="cs-CZ" sz="2400" dirty="0"/>
              <a:t>Výtisk práce pro oponenta a k nahlédnutí komisi při obhajobě dle uvážení</a:t>
            </a: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Vyhláška vedoucího katedry č. 15 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2DC2A-5840-0BF9-31B3-4C6C1C4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cs-CZ" noProof="0" smtClean="0"/>
              <a:t>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74412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A9DC2286AA484F993772F1746826D0" ma:contentTypeVersion="4" ma:contentTypeDescription="Vytvoří nový dokument" ma:contentTypeScope="" ma:versionID="1abe97536465e18b476c9c6417303e56">
  <xsd:schema xmlns:xsd="http://www.w3.org/2001/XMLSchema" xmlns:xs="http://www.w3.org/2001/XMLSchema" xmlns:p="http://schemas.microsoft.com/office/2006/metadata/properties" xmlns:ns3="1003eec1-9868-418b-8fec-73f2f06e255d" targetNamespace="http://schemas.microsoft.com/office/2006/metadata/properties" ma:root="true" ma:fieldsID="cb90a58820177bd720648be5e08e1dcd" ns3:_="">
    <xsd:import namespace="1003eec1-9868-418b-8fec-73f2f06e25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3eec1-9868-418b-8fec-73f2f06e2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DA605-A428-4227-A830-0464DEF21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3eec1-9868-418b-8fec-73f2f06e25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elements/1.1/"/>
    <ds:schemaRef ds:uri="http://schemas.microsoft.com/office/2006/metadata/properties"/>
    <ds:schemaRef ds:uri="1003eec1-9868-418b-8fec-73f2f06e255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0</TotalTime>
  <Words>828</Words>
  <Application>Microsoft Office PowerPoint</Application>
  <PresentationFormat>Širokoúhlá obrazovka</PresentationFormat>
  <Paragraphs>130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Nebe</vt:lpstr>
      <vt:lpstr>Seminář k diplomové práci</vt:lpstr>
      <vt:lpstr>Prezentace aplikace PowerPoint</vt:lpstr>
      <vt:lpstr>Formální náležitosti</vt:lpstr>
      <vt:lpstr>Formální náležitosti</vt:lpstr>
      <vt:lpstr>povinné bibliografické údaje</vt:lpstr>
      <vt:lpstr>Publikace</vt:lpstr>
      <vt:lpstr>Termíny</vt:lpstr>
      <vt:lpstr>Přihlášení k SZZ</vt:lpstr>
      <vt:lpstr>Odevzdání DP</vt:lpstr>
      <vt:lpstr>Průběh obhajob a SZZ </vt:lpstr>
      <vt:lpstr>Odkazy</vt:lpstr>
      <vt:lpstr>Hodně štěstí </vt:lpstr>
      <vt:lpstr>DOKTORSKÉ STUDIUM</vt:lpstr>
      <vt:lpstr>PŘIHLÁŠKY DO PGS</vt:lpstr>
      <vt:lpstr>Průběh PGS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2023-02-24T08:18:19Z</dcterms:created>
  <dcterms:modified xsi:type="dcterms:W3CDTF">2024-03-19T13:55:26Z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0x010100F3A9DC2286AA484F993772F1746826D0</vt:lpwstr>
  </property>
</Properties>
</file>